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62" r:id="rId4"/>
    <p:sldId id="258" r:id="rId5"/>
    <p:sldId id="259" r:id="rId6"/>
    <p:sldId id="269" r:id="rId7"/>
    <p:sldId id="261" r:id="rId8"/>
    <p:sldId id="263" r:id="rId9"/>
    <p:sldId id="264" r:id="rId10"/>
    <p:sldId id="260" r:id="rId11"/>
    <p:sldId id="272" r:id="rId12"/>
    <p:sldId id="271" r:id="rId13"/>
    <p:sldId id="265" r:id="rId14"/>
    <p:sldId id="266" r:id="rId15"/>
    <p:sldId id="268" r:id="rId16"/>
    <p:sldId id="267" r:id="rId17"/>
    <p:sldId id="270"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617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4051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5341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20494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4603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30381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66915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04681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6800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0848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330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6196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7268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66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3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7479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29370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8A87A34-81AB-432B-8DAE-1953F412C126}" type="datetimeFigureOut">
              <a:rPr lang="en-US" smtClean="0"/>
              <a:pPr/>
              <a:t>4/17/2020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86435034"/>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3944" y="-215153"/>
            <a:ext cx="11069618" cy="7073153"/>
          </a:xfrm>
        </p:spPr>
        <p:txBody>
          <a:bodyPr>
            <a:normAutofit/>
          </a:bodyPr>
          <a:lstStyle/>
          <a:p>
            <a:r>
              <a:rPr lang="en-US" b="1" u="sng" dirty="0" smtClean="0"/>
              <a:t>GEOGRAPHY </a:t>
            </a:r>
            <a:br>
              <a:rPr lang="en-US" b="1" u="sng" dirty="0" smtClean="0"/>
            </a:br>
            <a:r>
              <a:rPr lang="en-IN" dirty="0"/>
              <a:t/>
            </a:r>
            <a:br>
              <a:rPr lang="en-IN" dirty="0"/>
            </a:br>
            <a:r>
              <a:rPr lang="en-US" b="1" u="sng" dirty="0"/>
              <a:t>LESSON 2 </a:t>
            </a:r>
            <a:r>
              <a:rPr lang="en-US" b="1" u="sng" dirty="0" smtClean="0"/>
              <a:t/>
            </a:r>
            <a:br>
              <a:rPr lang="en-US" b="1" u="sng" dirty="0" smtClean="0"/>
            </a:br>
            <a:r>
              <a:rPr lang="en-US" b="1" u="sng" dirty="0" smtClean="0"/>
              <a:t/>
            </a:r>
            <a:br>
              <a:rPr lang="en-US" b="1" u="sng" dirty="0" smtClean="0"/>
            </a:br>
            <a:r>
              <a:rPr lang="en-US" b="1" u="sng" dirty="0" smtClean="0"/>
              <a:t>LAND</a:t>
            </a:r>
            <a:r>
              <a:rPr lang="en-US" b="1" u="sng" dirty="0"/>
              <a:t>, SOIL, WATER, NATURAL VEGETATION AND WILD LIFE RESOURCES</a:t>
            </a:r>
            <a:r>
              <a:rPr lang="en-IN" dirty="0"/>
              <a:t/>
            </a:r>
            <a:br>
              <a:rPr lang="en-IN" dirty="0"/>
            </a:br>
            <a:r>
              <a:rPr lang="en-IN" dirty="0" smtClean="0"/>
              <a:t>MODULE 1</a:t>
            </a:r>
            <a:endParaRPr lang="en-IN" dirty="0"/>
          </a:p>
        </p:txBody>
      </p:sp>
    </p:spTree>
    <p:extLst>
      <p:ext uri="{BB962C8B-B14F-4D97-AF65-F5344CB8AC3E}">
        <p14:creationId xmlns:p14="http://schemas.microsoft.com/office/powerpoint/2010/main" val="228663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3186" y="890396"/>
            <a:ext cx="11413863" cy="5432256"/>
          </a:xfrm>
          <a:prstGeom prst="rect">
            <a:avLst/>
          </a:prstGeom>
        </p:spPr>
        <p:txBody>
          <a:bodyPr wrap="square">
            <a:spAutoFit/>
          </a:bodyPr>
          <a:lstStyle/>
          <a:p>
            <a:pPr algn="just">
              <a:lnSpc>
                <a:spcPct val="115000"/>
              </a:lnSpc>
              <a:spcAft>
                <a:spcPts val="0"/>
              </a:spcAft>
            </a:pPr>
            <a:r>
              <a:rPr lang="en-US" sz="4000" b="1" dirty="0">
                <a:latin typeface="Calibri" panose="020F0502020204030204" pitchFamily="34" charset="0"/>
                <a:ea typeface="SimSun" panose="02010600030101010101" pitchFamily="2" charset="-122"/>
                <a:cs typeface="Times New Roman" panose="02020603050405020304" pitchFamily="18" charset="0"/>
              </a:rPr>
              <a:t>Types of land</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algn="just">
              <a:lnSpc>
                <a:spcPct val="115000"/>
              </a:lnSpc>
              <a:spcAft>
                <a:spcPts val="1000"/>
              </a:spcAft>
            </a:pPr>
            <a:r>
              <a:rPr lang="en-US" sz="4000" dirty="0">
                <a:latin typeface="Calibri" panose="020F0502020204030204" pitchFamily="34" charset="0"/>
                <a:ea typeface="SimSun" panose="02010600030101010101" pitchFamily="2" charset="-122"/>
                <a:cs typeface="Times New Roman" panose="02020603050405020304" pitchFamily="18" charset="0"/>
              </a:rPr>
              <a:t> on the basis of ownership of land, land is divided into two. They are </a:t>
            </a:r>
            <a:endParaRPr lang="en-US" sz="4000" dirty="0" smtClean="0">
              <a:latin typeface="Calibri" panose="020F0502020204030204" pitchFamily="34" charset="0"/>
              <a:ea typeface="SimSun" panose="02010600030101010101" pitchFamily="2" charset="-122"/>
              <a:cs typeface="Times New Roman" panose="02020603050405020304" pitchFamily="18" charset="0"/>
            </a:endParaRPr>
          </a:p>
          <a:p>
            <a:pPr marL="571500" indent="-571500" algn="just">
              <a:lnSpc>
                <a:spcPct val="115000"/>
              </a:lnSpc>
              <a:spcAft>
                <a:spcPts val="1000"/>
              </a:spcAft>
              <a:buFont typeface="Wingdings" panose="05000000000000000000" pitchFamily="2" charset="2"/>
              <a:buChar char="v"/>
            </a:pPr>
            <a:r>
              <a:rPr lang="en-US" sz="4000" dirty="0" smtClean="0">
                <a:latin typeface="Calibri" panose="020F0502020204030204" pitchFamily="34" charset="0"/>
                <a:ea typeface="SimSun" panose="02010600030101010101" pitchFamily="2" charset="-122"/>
                <a:cs typeface="Times New Roman" panose="02020603050405020304" pitchFamily="18" charset="0"/>
              </a:rPr>
              <a:t> private </a:t>
            </a:r>
            <a:r>
              <a:rPr lang="en-US" sz="4000" dirty="0">
                <a:latin typeface="Calibri" panose="020F0502020204030204" pitchFamily="34" charset="0"/>
                <a:ea typeface="SimSun" panose="02010600030101010101" pitchFamily="2" charset="-122"/>
                <a:cs typeface="Times New Roman" panose="02020603050405020304" pitchFamily="18" charset="0"/>
              </a:rPr>
              <a:t>land </a:t>
            </a:r>
          </a:p>
          <a:p>
            <a:pPr marL="571500" indent="-571500" algn="just">
              <a:lnSpc>
                <a:spcPct val="115000"/>
              </a:lnSpc>
              <a:spcAft>
                <a:spcPts val="1000"/>
              </a:spcAft>
              <a:buFont typeface="Wingdings" panose="05000000000000000000" pitchFamily="2" charset="2"/>
              <a:buChar char="v"/>
            </a:pPr>
            <a:r>
              <a:rPr lang="en-US" sz="4000" dirty="0" smtClean="0">
                <a:latin typeface="Calibri" panose="020F0502020204030204" pitchFamily="34" charset="0"/>
                <a:ea typeface="SimSun" panose="02010600030101010101" pitchFamily="2" charset="-122"/>
                <a:cs typeface="Times New Roman" panose="02020603050405020304" pitchFamily="18" charset="0"/>
              </a:rPr>
              <a:t> </a:t>
            </a:r>
            <a:r>
              <a:rPr lang="en-US" sz="4000" dirty="0">
                <a:latin typeface="Calibri" panose="020F0502020204030204" pitchFamily="34" charset="0"/>
                <a:ea typeface="SimSun" panose="02010600030101010101" pitchFamily="2" charset="-122"/>
                <a:cs typeface="Times New Roman" panose="02020603050405020304" pitchFamily="18" charset="0"/>
              </a:rPr>
              <a:t>community </a:t>
            </a:r>
            <a:r>
              <a:rPr lang="en-US" sz="4000" dirty="0" smtClean="0">
                <a:latin typeface="Calibri" panose="020F0502020204030204" pitchFamily="34" charset="0"/>
                <a:ea typeface="SimSun" panose="02010600030101010101" pitchFamily="2" charset="-122"/>
                <a:cs typeface="Times New Roman" panose="02020603050405020304" pitchFamily="18" charset="0"/>
              </a:rPr>
              <a:t>land</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algn="just">
              <a:lnSpc>
                <a:spcPct val="115000"/>
              </a:lnSpc>
              <a:spcAft>
                <a:spcPts val="1000"/>
              </a:spcAft>
            </a:pPr>
            <a:r>
              <a:rPr lang="en-US" sz="4000" dirty="0">
                <a:latin typeface="Calibri" panose="020F0502020204030204" pitchFamily="34" charset="0"/>
                <a:ea typeface="SimSun" panose="02010600030101010101" pitchFamily="2" charset="-122"/>
                <a:cs typeface="Times New Roman" panose="02020603050405020304" pitchFamily="18" charset="0"/>
              </a:rPr>
              <a:t> Private land is owned and operated by individuals. Community land is owned by the community. </a:t>
            </a:r>
            <a:r>
              <a:rPr lang="en-US" sz="4000" dirty="0" smtClean="0">
                <a:latin typeface="Calibri" panose="020F0502020204030204" pitchFamily="34" charset="0"/>
                <a:ea typeface="SimSun" panose="02010600030101010101" pitchFamily="2" charset="-122"/>
                <a:cs typeface="Times New Roman" panose="02020603050405020304" pitchFamily="18" charset="0"/>
              </a:rPr>
              <a:t> </a:t>
            </a:r>
            <a:endParaRPr lang="en-IN" sz="4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20480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971" y="1482577"/>
            <a:ext cx="11327803" cy="3631763"/>
          </a:xfrm>
          <a:prstGeom prst="rect">
            <a:avLst/>
          </a:prstGeom>
        </p:spPr>
        <p:txBody>
          <a:bodyPr wrap="square">
            <a:spAutoFit/>
          </a:bodyPr>
          <a:lstStyle/>
          <a:p>
            <a:pPr algn="just">
              <a:lnSpc>
                <a:spcPct val="115000"/>
              </a:lnSpc>
              <a:spcAft>
                <a:spcPts val="1000"/>
              </a:spcAft>
            </a:pPr>
            <a:r>
              <a:rPr lang="en-US" sz="4000" dirty="0">
                <a:latin typeface="Calibri" panose="020F0502020204030204" pitchFamily="34" charset="0"/>
                <a:ea typeface="SimSun" panose="02010600030101010101" pitchFamily="2" charset="-122"/>
                <a:cs typeface="Times New Roman" panose="02020603050405020304" pitchFamily="18" charset="0"/>
              </a:rPr>
              <a:t>People and their demands are ever-growing, but the availability of land is limited. Land degradation, landslides, soil erosion, desertification are the major threats to the environment because of the expansion of agriculture and construction activities.</a:t>
            </a:r>
            <a:endParaRPr lang="en-IN" sz="4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16800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0311" y="204395"/>
            <a:ext cx="10133703" cy="6379285"/>
          </a:xfrm>
          <a:prstGeom prst="rect">
            <a:avLst/>
          </a:prstGeom>
        </p:spPr>
      </p:pic>
    </p:spTree>
    <p:extLst>
      <p:ext uri="{BB962C8B-B14F-4D97-AF65-F5344CB8AC3E}">
        <p14:creationId xmlns:p14="http://schemas.microsoft.com/office/powerpoint/2010/main" val="2041474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0762" y="1491607"/>
            <a:ext cx="9617337" cy="5005986"/>
          </a:xfrm>
          <a:prstGeom prst="rect">
            <a:avLst/>
          </a:prstGeom>
        </p:spPr>
        <p:txBody>
          <a:bodyPr wrap="square">
            <a:spAutoFit/>
          </a:bodyPr>
          <a:lstStyle/>
          <a:p>
            <a:pPr>
              <a:lnSpc>
                <a:spcPct val="115000"/>
              </a:lnSpc>
              <a:spcAft>
                <a:spcPts val="0"/>
              </a:spcAft>
            </a:pPr>
            <a:r>
              <a:rPr lang="en-US" sz="4000" dirty="0">
                <a:latin typeface="Calibri" panose="020F0502020204030204" pitchFamily="34" charset="0"/>
                <a:ea typeface="SimSun" panose="02010600030101010101" pitchFamily="2" charset="-122"/>
                <a:cs typeface="Times New Roman" panose="02020603050405020304" pitchFamily="18" charset="0"/>
              </a:rPr>
              <a:t>Methods </a:t>
            </a:r>
            <a:r>
              <a:rPr lang="en-US" sz="4000" dirty="0" smtClean="0">
                <a:latin typeface="Calibri" panose="020F0502020204030204" pitchFamily="34" charset="0"/>
                <a:ea typeface="SimSun" panose="02010600030101010101" pitchFamily="2" charset="-122"/>
                <a:cs typeface="Times New Roman" panose="02020603050405020304" pitchFamily="18" charset="0"/>
              </a:rPr>
              <a:t>of  conservation of </a:t>
            </a:r>
            <a:r>
              <a:rPr lang="en-US" sz="4000" dirty="0">
                <a:latin typeface="Calibri" panose="020F0502020204030204" pitchFamily="34" charset="0"/>
                <a:ea typeface="SimSun" panose="02010600030101010101" pitchFamily="2" charset="-122"/>
                <a:cs typeface="Times New Roman" panose="02020603050405020304" pitchFamily="18" charset="0"/>
              </a:rPr>
              <a:t>land resources are </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marL="285750" indent="-285750">
              <a:lnSpc>
                <a:spcPct val="115000"/>
              </a:lnSpc>
              <a:spcAft>
                <a:spcPts val="0"/>
              </a:spcAft>
              <a:buFont typeface="Wingdings" panose="05000000000000000000" pitchFamily="2" charset="2"/>
              <a:buChar char="v"/>
            </a:pPr>
            <a:r>
              <a:rPr lang="en-US" sz="4000" dirty="0">
                <a:latin typeface="Calibri" panose="020F0502020204030204" pitchFamily="34" charset="0"/>
                <a:ea typeface="SimSun" panose="02010600030101010101" pitchFamily="2" charset="-122"/>
                <a:cs typeface="Times New Roman" panose="02020603050405020304" pitchFamily="18" charset="0"/>
              </a:rPr>
              <a:t>Afforestation,</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marL="285750" indent="-285750">
              <a:lnSpc>
                <a:spcPct val="115000"/>
              </a:lnSpc>
              <a:spcAft>
                <a:spcPts val="0"/>
              </a:spcAft>
              <a:buFont typeface="Wingdings" panose="05000000000000000000" pitchFamily="2" charset="2"/>
              <a:buChar char="v"/>
            </a:pPr>
            <a:r>
              <a:rPr lang="en-US" sz="4000" dirty="0">
                <a:latin typeface="Calibri" panose="020F0502020204030204" pitchFamily="34" charset="0"/>
                <a:ea typeface="SimSun" panose="02010600030101010101" pitchFamily="2" charset="-122"/>
                <a:cs typeface="Times New Roman" panose="02020603050405020304" pitchFamily="18" charset="0"/>
              </a:rPr>
              <a:t>land reclamation,</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marL="285750" indent="-285750">
              <a:lnSpc>
                <a:spcPct val="115000"/>
              </a:lnSpc>
              <a:spcAft>
                <a:spcPts val="0"/>
              </a:spcAft>
              <a:buFont typeface="Wingdings" panose="05000000000000000000" pitchFamily="2" charset="2"/>
              <a:buChar char="v"/>
            </a:pPr>
            <a:r>
              <a:rPr lang="en-US" sz="4000" dirty="0">
                <a:latin typeface="Calibri" panose="020F0502020204030204" pitchFamily="34" charset="0"/>
                <a:ea typeface="SimSun" panose="02010600030101010101" pitchFamily="2" charset="-122"/>
                <a:cs typeface="Times New Roman" panose="02020603050405020304" pitchFamily="18" charset="0"/>
              </a:rPr>
              <a:t>regulated use of chemical pesticide and </a:t>
            </a:r>
            <a:r>
              <a:rPr lang="en-US" sz="4000" dirty="0" err="1">
                <a:latin typeface="Calibri" panose="020F0502020204030204" pitchFamily="34" charset="0"/>
                <a:ea typeface="SimSun" panose="02010600030101010101" pitchFamily="2" charset="-122"/>
                <a:cs typeface="Times New Roman" panose="02020603050405020304" pitchFamily="18" charset="0"/>
              </a:rPr>
              <a:t>fertilisers</a:t>
            </a:r>
            <a:r>
              <a:rPr lang="en-US" sz="4000" dirty="0">
                <a:latin typeface="Calibri" panose="020F0502020204030204" pitchFamily="34" charset="0"/>
                <a:ea typeface="SimSun" panose="02010600030101010101" pitchFamily="2" charset="-122"/>
                <a:cs typeface="Times New Roman" panose="02020603050405020304" pitchFamily="18" charset="0"/>
              </a:rPr>
              <a:t> </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marL="285750" indent="-285750">
              <a:lnSpc>
                <a:spcPct val="115000"/>
              </a:lnSpc>
              <a:spcAft>
                <a:spcPts val="0"/>
              </a:spcAft>
              <a:buFont typeface="Wingdings" panose="05000000000000000000" pitchFamily="2" charset="2"/>
              <a:buChar char="v"/>
            </a:pPr>
            <a:r>
              <a:rPr lang="en-US" sz="4000" dirty="0">
                <a:latin typeface="Calibri" panose="020F0502020204030204" pitchFamily="34" charset="0"/>
                <a:ea typeface="SimSun" panose="02010600030101010101" pitchFamily="2" charset="-122"/>
                <a:cs typeface="Times New Roman" panose="02020603050405020304" pitchFamily="18" charset="0"/>
              </a:rPr>
              <a:t>and checks on overgrazing </a:t>
            </a:r>
            <a:endParaRPr lang="en-IN" sz="4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37024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4702" y="161366"/>
            <a:ext cx="10660827" cy="5755422"/>
          </a:xfrm>
          <a:prstGeom prst="rect">
            <a:avLst/>
          </a:prstGeom>
        </p:spPr>
        <p:txBody>
          <a:bodyPr wrap="square">
            <a:spAutoFit/>
          </a:bodyPr>
          <a:lstStyle/>
          <a:p>
            <a:pPr algn="ctr">
              <a:lnSpc>
                <a:spcPct val="115000"/>
              </a:lnSpc>
              <a:spcAft>
                <a:spcPts val="0"/>
              </a:spcAft>
            </a:pPr>
            <a:r>
              <a:rPr lang="en-US" sz="4000" b="1" dirty="0">
                <a:latin typeface="Calibri" panose="020F0502020204030204" pitchFamily="34" charset="0"/>
                <a:ea typeface="SimSun" panose="02010600030101010101" pitchFamily="2" charset="-122"/>
                <a:cs typeface="Times New Roman" panose="02020603050405020304" pitchFamily="18" charset="0"/>
              </a:rPr>
              <a:t>Landslides</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spcAft>
                <a:spcPts val="0"/>
              </a:spcAft>
            </a:pPr>
            <a:r>
              <a:rPr lang="en-US" sz="4000" dirty="0">
                <a:latin typeface="Calibri" panose="020F0502020204030204" pitchFamily="34" charset="0"/>
                <a:ea typeface="SimSun" panose="02010600030101010101" pitchFamily="2" charset="-122"/>
                <a:cs typeface="Times New Roman" panose="02020603050405020304" pitchFamily="18" charset="0"/>
              </a:rPr>
              <a:t> </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spcAft>
                <a:spcPts val="0"/>
              </a:spcAft>
            </a:pPr>
            <a:r>
              <a:rPr lang="en-US" sz="4000" dirty="0">
                <a:latin typeface="Calibri" panose="020F0502020204030204" pitchFamily="34" charset="0"/>
                <a:ea typeface="SimSun" panose="02010600030101010101" pitchFamily="2" charset="-122"/>
                <a:cs typeface="Times New Roman" panose="02020603050405020304" pitchFamily="18" charset="0"/>
              </a:rPr>
              <a:t>Landslides are simply defined as the mass movement of rock, debris or earth down a slope. They often take place in conjunction with earthquakes, floods and volcanoes. A prolonged spell of rainfall can cause heavy landslide that can block the flow of river for quite some time.</a:t>
            </a:r>
            <a:endParaRPr lang="en-IN" sz="4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2827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413561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77" y="440858"/>
            <a:ext cx="11005072" cy="7241983"/>
          </a:xfrm>
          <a:prstGeom prst="rect">
            <a:avLst/>
          </a:prstGeom>
        </p:spPr>
        <p:txBody>
          <a:bodyPr wrap="square">
            <a:spAutoFit/>
          </a:bodyPr>
          <a:lstStyle/>
          <a:p>
            <a:pPr algn="ctr">
              <a:lnSpc>
                <a:spcPct val="115000"/>
              </a:lnSpc>
              <a:spcAft>
                <a:spcPts val="0"/>
              </a:spcAft>
            </a:pPr>
            <a:r>
              <a:rPr lang="en-US" sz="4000" b="1" dirty="0">
                <a:latin typeface="Calibri" panose="020F0502020204030204" pitchFamily="34" charset="0"/>
                <a:ea typeface="SimSun" panose="02010600030101010101" pitchFamily="2" charset="-122"/>
                <a:cs typeface="Times New Roman" panose="02020603050405020304" pitchFamily="18" charset="0"/>
              </a:rPr>
              <a:t>Mitigation </a:t>
            </a:r>
            <a:r>
              <a:rPr lang="en-US" sz="4000" b="1" dirty="0" smtClean="0">
                <a:latin typeface="Calibri" panose="020F0502020204030204" pitchFamily="34" charset="0"/>
                <a:ea typeface="SimSun" panose="02010600030101010101" pitchFamily="2" charset="-122"/>
                <a:cs typeface="Times New Roman" panose="02020603050405020304" pitchFamily="18" charset="0"/>
              </a:rPr>
              <a:t>mechanism</a:t>
            </a:r>
            <a:r>
              <a:rPr lang="en-US" sz="4000" dirty="0">
                <a:latin typeface="Calibri" panose="020F0502020204030204" pitchFamily="34" charset="0"/>
                <a:ea typeface="SimSun" panose="02010600030101010101" pitchFamily="2" charset="-122"/>
                <a:cs typeface="Times New Roman" panose="02020603050405020304" pitchFamily="18" charset="0"/>
              </a:rPr>
              <a:t> </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marL="571500" indent="-571500" algn="just">
              <a:lnSpc>
                <a:spcPct val="115000"/>
              </a:lnSpc>
              <a:spcAft>
                <a:spcPts val="0"/>
              </a:spcAft>
              <a:buFont typeface="Wingdings" panose="05000000000000000000" pitchFamily="2" charset="2"/>
              <a:buChar char="v"/>
            </a:pPr>
            <a:r>
              <a:rPr lang="en-US" sz="3600" b="1" dirty="0" smtClean="0">
                <a:latin typeface="Calibri" panose="020F0502020204030204" pitchFamily="34" charset="0"/>
                <a:ea typeface="SimSun" panose="02010600030101010101" pitchFamily="2" charset="-122"/>
                <a:cs typeface="Times New Roman" panose="02020603050405020304" pitchFamily="18" charset="0"/>
              </a:rPr>
              <a:t> </a:t>
            </a:r>
            <a:r>
              <a:rPr lang="en-US" sz="3600" dirty="0">
                <a:latin typeface="Calibri" panose="020F0502020204030204" pitchFamily="34" charset="0"/>
                <a:ea typeface="SimSun" panose="02010600030101010101" pitchFamily="2" charset="-122"/>
                <a:cs typeface="Times New Roman" panose="02020603050405020304" pitchFamily="18" charset="0"/>
              </a:rPr>
              <a:t>Hazard mapping to locate areas prone to landslides. Hence, such areas can be avoided for building settlements.</a:t>
            </a:r>
            <a:endParaRPr lang="en-IN" sz="3600" dirty="0">
              <a:latin typeface="Calibri" panose="020F0502020204030204" pitchFamily="34" charset="0"/>
              <a:ea typeface="SimSun" panose="02010600030101010101" pitchFamily="2" charset="-122"/>
              <a:cs typeface="Times New Roman" panose="02020603050405020304" pitchFamily="18" charset="0"/>
            </a:endParaRPr>
          </a:p>
          <a:p>
            <a:pPr marL="571500" indent="-571500" algn="just">
              <a:lnSpc>
                <a:spcPct val="115000"/>
              </a:lnSpc>
              <a:spcAft>
                <a:spcPts val="0"/>
              </a:spcAft>
              <a:buFont typeface="Wingdings" panose="05000000000000000000" pitchFamily="2" charset="2"/>
              <a:buChar char="v"/>
            </a:pPr>
            <a:r>
              <a:rPr lang="en-US" sz="3600" dirty="0" smtClean="0">
                <a:latin typeface="Calibri" panose="020F0502020204030204" pitchFamily="34" charset="0"/>
                <a:ea typeface="SimSun" panose="02010600030101010101" pitchFamily="2" charset="-122"/>
                <a:cs typeface="Times New Roman" panose="02020603050405020304" pitchFamily="18" charset="0"/>
              </a:rPr>
              <a:t>Construction </a:t>
            </a:r>
            <a:r>
              <a:rPr lang="en-US" sz="3600" dirty="0">
                <a:latin typeface="Calibri" panose="020F0502020204030204" pitchFamily="34" charset="0"/>
                <a:ea typeface="SimSun" panose="02010600030101010101" pitchFamily="2" charset="-122"/>
                <a:cs typeface="Times New Roman" panose="02020603050405020304" pitchFamily="18" charset="0"/>
              </a:rPr>
              <a:t>of retention wall to stop land from slipping.</a:t>
            </a:r>
            <a:endParaRPr lang="en-IN" sz="3600" dirty="0">
              <a:latin typeface="Calibri" panose="020F0502020204030204" pitchFamily="34" charset="0"/>
              <a:ea typeface="SimSun" panose="02010600030101010101" pitchFamily="2" charset="-122"/>
              <a:cs typeface="Times New Roman" panose="02020603050405020304" pitchFamily="18" charset="0"/>
            </a:endParaRPr>
          </a:p>
          <a:p>
            <a:pPr marL="571500" indent="-571500" algn="just">
              <a:lnSpc>
                <a:spcPct val="115000"/>
              </a:lnSpc>
              <a:spcAft>
                <a:spcPts val="0"/>
              </a:spcAft>
              <a:buFont typeface="Wingdings" panose="05000000000000000000" pitchFamily="2" charset="2"/>
              <a:buChar char="v"/>
            </a:pPr>
            <a:r>
              <a:rPr lang="en-US" sz="3600" dirty="0" smtClean="0">
                <a:latin typeface="Calibri" panose="020F0502020204030204" pitchFamily="34" charset="0"/>
                <a:ea typeface="SimSun" panose="02010600030101010101" pitchFamily="2" charset="-122"/>
                <a:cs typeface="Times New Roman" panose="02020603050405020304" pitchFamily="18" charset="0"/>
              </a:rPr>
              <a:t>Increase </a:t>
            </a:r>
            <a:r>
              <a:rPr lang="en-US" sz="3600" dirty="0">
                <a:latin typeface="Calibri" panose="020F0502020204030204" pitchFamily="34" charset="0"/>
                <a:ea typeface="SimSun" panose="02010600030101010101" pitchFamily="2" charset="-122"/>
                <a:cs typeface="Times New Roman" panose="02020603050405020304" pitchFamily="18" charset="0"/>
              </a:rPr>
              <a:t>the vegetation cover.</a:t>
            </a:r>
            <a:endParaRPr lang="en-IN" sz="3600" dirty="0">
              <a:latin typeface="Calibri" panose="020F0502020204030204" pitchFamily="34" charset="0"/>
              <a:ea typeface="SimSun" panose="02010600030101010101" pitchFamily="2" charset="-122"/>
              <a:cs typeface="Times New Roman" panose="02020603050405020304" pitchFamily="18" charset="0"/>
            </a:endParaRPr>
          </a:p>
          <a:p>
            <a:pPr marL="571500" indent="-571500" algn="just">
              <a:lnSpc>
                <a:spcPct val="115000"/>
              </a:lnSpc>
              <a:spcAft>
                <a:spcPts val="0"/>
              </a:spcAft>
              <a:buFont typeface="Wingdings" panose="05000000000000000000" pitchFamily="2" charset="2"/>
              <a:buChar char="v"/>
            </a:pPr>
            <a:r>
              <a:rPr lang="en-US" sz="3600" dirty="0" smtClean="0">
                <a:latin typeface="Calibri" panose="020F0502020204030204" pitchFamily="34" charset="0"/>
                <a:ea typeface="SimSun" panose="02010600030101010101" pitchFamily="2" charset="-122"/>
                <a:cs typeface="Times New Roman" panose="02020603050405020304" pitchFamily="18" charset="0"/>
              </a:rPr>
              <a:t>The </a:t>
            </a:r>
            <a:r>
              <a:rPr lang="en-US" sz="3600" dirty="0">
                <a:latin typeface="Calibri" panose="020F0502020204030204" pitchFamily="34" charset="0"/>
                <a:ea typeface="SimSun" panose="02010600030101010101" pitchFamily="2" charset="-122"/>
                <a:cs typeface="Times New Roman" panose="02020603050405020304" pitchFamily="18" charset="0"/>
              </a:rPr>
              <a:t>surface drainage control works to control the movement of landslide along with rainwater and spring flows.</a:t>
            </a:r>
            <a:endParaRPr lang="en-IN" sz="3600" dirty="0">
              <a:latin typeface="Calibri" panose="020F0502020204030204" pitchFamily="34" charset="0"/>
              <a:ea typeface="SimSun" panose="02010600030101010101" pitchFamily="2" charset="-122"/>
              <a:cs typeface="Times New Roman" panose="02020603050405020304" pitchFamily="18" charset="0"/>
            </a:endParaRPr>
          </a:p>
          <a:p>
            <a:pPr>
              <a:lnSpc>
                <a:spcPct val="115000"/>
              </a:lnSpc>
              <a:spcAft>
                <a:spcPts val="0"/>
              </a:spcAft>
            </a:pPr>
            <a:r>
              <a:rPr lang="en-US" sz="4000" dirty="0">
                <a:latin typeface="Calibri" panose="020F0502020204030204" pitchFamily="34" charset="0"/>
                <a:ea typeface="SimSun" panose="02010600030101010101" pitchFamily="2" charset="-122"/>
                <a:cs typeface="Times New Roman" panose="02020603050405020304" pitchFamily="18" charset="0"/>
              </a:rPr>
              <a:t> </a:t>
            </a:r>
            <a:endParaRPr lang="en-IN" sz="4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09213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701" y="0"/>
            <a:ext cx="13124329" cy="6745045"/>
          </a:xfrm>
          <a:prstGeom prst="rect">
            <a:avLst/>
          </a:prstGeom>
        </p:spPr>
      </p:pic>
    </p:spTree>
    <p:extLst>
      <p:ext uri="{BB962C8B-B14F-4D97-AF65-F5344CB8AC3E}">
        <p14:creationId xmlns:p14="http://schemas.microsoft.com/office/powerpoint/2010/main" val="1137445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16147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1476113"/>
            <a:ext cx="10768405" cy="3170099"/>
          </a:xfrm>
          <a:prstGeom prst="rect">
            <a:avLst/>
          </a:prstGeom>
        </p:spPr>
        <p:txBody>
          <a:bodyPr wrap="square">
            <a:spAutoFit/>
          </a:bodyPr>
          <a:lstStyle/>
          <a:p>
            <a:r>
              <a:rPr lang="en-US" sz="4000" dirty="0" smtClean="0"/>
              <a:t> </a:t>
            </a:r>
            <a:r>
              <a:rPr lang="en-US" sz="4000" dirty="0"/>
              <a:t>What are the three types of resources? </a:t>
            </a:r>
            <a:endParaRPr lang="en-IN" sz="4000" dirty="0"/>
          </a:p>
          <a:p>
            <a:pPr marL="742950" indent="-742950">
              <a:buFont typeface="+mj-lt"/>
              <a:buAutoNum type="arabicPeriod"/>
            </a:pPr>
            <a:r>
              <a:rPr lang="en-US" sz="4000" dirty="0" smtClean="0"/>
              <a:t> Natural </a:t>
            </a:r>
            <a:r>
              <a:rPr lang="en-US" sz="4000" dirty="0"/>
              <a:t>resources </a:t>
            </a:r>
            <a:endParaRPr lang="en-IN" sz="4000" dirty="0" smtClean="0"/>
          </a:p>
          <a:p>
            <a:pPr marL="742950" indent="-742950">
              <a:buFont typeface="+mj-lt"/>
              <a:buAutoNum type="arabicPeriod"/>
            </a:pPr>
            <a:r>
              <a:rPr lang="en-US" sz="4000" dirty="0" smtClean="0"/>
              <a:t>Human </a:t>
            </a:r>
            <a:r>
              <a:rPr lang="en-US" sz="4000" dirty="0"/>
              <a:t>made resources </a:t>
            </a:r>
            <a:r>
              <a:rPr lang="en-US" sz="4000" dirty="0" smtClean="0"/>
              <a:t>and</a:t>
            </a:r>
            <a:endParaRPr lang="en-IN" sz="4000" dirty="0" smtClean="0"/>
          </a:p>
          <a:p>
            <a:pPr marL="742950" indent="-742950">
              <a:buFont typeface="+mj-lt"/>
              <a:buAutoNum type="arabicPeriod"/>
            </a:pPr>
            <a:r>
              <a:rPr lang="en-US" sz="4000" dirty="0" smtClean="0"/>
              <a:t>Human </a:t>
            </a:r>
            <a:r>
              <a:rPr lang="en-US" sz="4000" dirty="0"/>
              <a:t>resources</a:t>
            </a:r>
            <a:endParaRPr lang="en-IN" sz="4000" dirty="0"/>
          </a:p>
          <a:p>
            <a:endParaRPr lang="en-US" sz="4000" dirty="0" smtClean="0"/>
          </a:p>
        </p:txBody>
      </p:sp>
    </p:spTree>
    <p:extLst>
      <p:ext uri="{BB962C8B-B14F-4D97-AF65-F5344CB8AC3E}">
        <p14:creationId xmlns:p14="http://schemas.microsoft.com/office/powerpoint/2010/main" val="46513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Rectangle 1"/>
          <p:cNvSpPr/>
          <p:nvPr/>
        </p:nvSpPr>
        <p:spPr>
          <a:xfrm>
            <a:off x="279699" y="1518315"/>
            <a:ext cx="10305825" cy="3170099"/>
          </a:xfrm>
          <a:prstGeom prst="rect">
            <a:avLst/>
          </a:prstGeom>
        </p:spPr>
        <p:txBody>
          <a:bodyPr wrap="square">
            <a:spAutoFit/>
          </a:bodyPr>
          <a:lstStyle/>
          <a:p>
            <a:pPr lvl="0"/>
            <a:r>
              <a:rPr lang="en-US" sz="4000" dirty="0"/>
              <a:t>What are natural resources</a:t>
            </a:r>
            <a:r>
              <a:rPr lang="en-US" sz="4000" dirty="0" smtClean="0"/>
              <a:t>?</a:t>
            </a:r>
          </a:p>
          <a:p>
            <a:pPr lvl="0"/>
            <a:endParaRPr lang="en-IN" sz="4000" dirty="0"/>
          </a:p>
          <a:p>
            <a:pPr lvl="0"/>
            <a:r>
              <a:rPr lang="en-US" sz="4000" dirty="0"/>
              <a:t>Resources that are drawn from nature and used without much modification are called natural resources. </a:t>
            </a:r>
            <a:endParaRPr lang="en-IN" dirty="0"/>
          </a:p>
        </p:txBody>
      </p:sp>
    </p:spTree>
    <p:extLst>
      <p:ext uri="{BB962C8B-B14F-4D97-AF65-F5344CB8AC3E}">
        <p14:creationId xmlns:p14="http://schemas.microsoft.com/office/powerpoint/2010/main" val="328249176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 y="0"/>
            <a:ext cx="11295529" cy="5883662"/>
          </a:xfrm>
          <a:prstGeom prst="rect">
            <a:avLst/>
          </a:prstGeom>
        </p:spPr>
        <p:txBody>
          <a:bodyPr wrap="square">
            <a:spAutoFit/>
          </a:bodyPr>
          <a:lstStyle/>
          <a:p>
            <a:pPr algn="just">
              <a:lnSpc>
                <a:spcPct val="115000"/>
              </a:lnSpc>
              <a:spcAft>
                <a:spcPts val="1000"/>
              </a:spcAft>
            </a:pPr>
            <a:r>
              <a:rPr lang="en-US" sz="4000" b="1" dirty="0">
                <a:latin typeface="Calibri" panose="020F0502020204030204" pitchFamily="34" charset="0"/>
                <a:ea typeface="SimSun" panose="02010600030101010101" pitchFamily="2" charset="-122"/>
                <a:cs typeface="Times New Roman" panose="02020603050405020304" pitchFamily="18" charset="0"/>
              </a:rPr>
              <a:t> Land </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algn="just">
              <a:lnSpc>
                <a:spcPct val="115000"/>
              </a:lnSpc>
              <a:spcAft>
                <a:spcPts val="1000"/>
              </a:spcAft>
            </a:pPr>
            <a:r>
              <a:rPr lang="en-US" sz="4000" dirty="0" smtClean="0">
                <a:latin typeface="Calibri" panose="020F0502020204030204" pitchFamily="34" charset="0"/>
                <a:ea typeface="SimSun" panose="02010600030101010101" pitchFamily="2" charset="-122"/>
                <a:cs typeface="Times New Roman" panose="02020603050405020304" pitchFamily="18" charset="0"/>
              </a:rPr>
              <a:t> </a:t>
            </a:r>
            <a:r>
              <a:rPr lang="en-US" sz="4000" dirty="0">
                <a:latin typeface="Calibri" panose="020F0502020204030204" pitchFamily="34" charset="0"/>
                <a:ea typeface="SimSun" panose="02010600030101010101" pitchFamily="2" charset="-122"/>
                <a:cs typeface="Times New Roman" panose="02020603050405020304" pitchFamily="18" charset="0"/>
              </a:rPr>
              <a:t>70 % of our earth is covered with water. Land covers only 30 % of the earth’s surface. In this 30 percentage, most of the land is not habitable. For example, desert areas, mountain region, forested areas are thinly populated whereas plains and river valleys are thickly populated. These areas are very fertile and used for agriculture</a:t>
            </a:r>
            <a:r>
              <a:rPr lang="en-US" sz="1600" dirty="0">
                <a:latin typeface="Calibri" panose="020F0502020204030204" pitchFamily="34" charset="0"/>
                <a:ea typeface="SimSun" panose="02010600030101010101" pitchFamily="2" charset="-122"/>
                <a:cs typeface="Times New Roman" panose="02020603050405020304" pitchFamily="18" charset="0"/>
              </a:rPr>
              <a:t>.</a:t>
            </a:r>
            <a:endParaRPr lang="en-IN" sz="11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22791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8032" y="788453"/>
            <a:ext cx="11618259" cy="5816977"/>
          </a:xfrm>
          <a:prstGeom prst="rect">
            <a:avLst/>
          </a:prstGeom>
        </p:spPr>
        <p:txBody>
          <a:bodyPr wrap="square">
            <a:spAutoFit/>
          </a:bodyPr>
          <a:lstStyle/>
          <a:p>
            <a:pPr algn="just">
              <a:lnSpc>
                <a:spcPct val="115000"/>
              </a:lnSpc>
              <a:spcAft>
                <a:spcPts val="1000"/>
              </a:spcAft>
            </a:pPr>
            <a:r>
              <a:rPr lang="en-US" sz="4000" b="1" dirty="0" smtClean="0">
                <a:latin typeface="Calibri" panose="020F0502020204030204" pitchFamily="34" charset="0"/>
                <a:ea typeface="SimSun" panose="02010600030101010101" pitchFamily="2" charset="-122"/>
                <a:cs typeface="Times New Roman" panose="02020603050405020304" pitchFamily="18" charset="0"/>
              </a:rPr>
              <a:t>                                   The </a:t>
            </a:r>
            <a:r>
              <a:rPr lang="en-US" sz="4000" b="1" dirty="0">
                <a:latin typeface="Calibri" panose="020F0502020204030204" pitchFamily="34" charset="0"/>
                <a:ea typeface="SimSun" panose="02010600030101010101" pitchFamily="2" charset="-122"/>
                <a:cs typeface="Times New Roman" panose="02020603050405020304" pitchFamily="18" charset="0"/>
              </a:rPr>
              <a:t>uses of land</a:t>
            </a:r>
            <a:r>
              <a:rPr lang="en-US" sz="4000" dirty="0">
                <a:latin typeface="Calibri" panose="020F0502020204030204" pitchFamily="34" charset="0"/>
                <a:ea typeface="SimSun" panose="02010600030101010101" pitchFamily="2" charset="-122"/>
                <a:cs typeface="Times New Roman" panose="02020603050405020304" pitchFamily="18" charset="0"/>
              </a:rPr>
              <a:t> </a:t>
            </a:r>
            <a:endParaRPr lang="en-IN" sz="4000" dirty="0">
              <a:latin typeface="Calibri" panose="020F0502020204030204" pitchFamily="34" charset="0"/>
              <a:ea typeface="SimSun" panose="02010600030101010101" pitchFamily="2" charset="-122"/>
              <a:cs typeface="Times New Roman" panose="02020603050405020304" pitchFamily="18" charset="0"/>
            </a:endParaRPr>
          </a:p>
          <a:p>
            <a:pPr algn="just">
              <a:lnSpc>
                <a:spcPct val="115000"/>
              </a:lnSpc>
              <a:spcAft>
                <a:spcPts val="1000"/>
              </a:spcAft>
            </a:pPr>
            <a:r>
              <a:rPr lang="en-US" sz="4000" dirty="0">
                <a:latin typeface="Calibri" panose="020F0502020204030204" pitchFamily="34" charset="0"/>
                <a:ea typeface="SimSun" panose="02010600030101010101" pitchFamily="2" charset="-122"/>
                <a:cs typeface="Times New Roman" panose="02020603050405020304" pitchFamily="18" charset="0"/>
              </a:rPr>
              <a:t>L</a:t>
            </a:r>
            <a:r>
              <a:rPr lang="en-US" sz="4000" dirty="0" smtClean="0">
                <a:latin typeface="Calibri" panose="020F0502020204030204" pitchFamily="34" charset="0"/>
                <a:ea typeface="SimSun" panose="02010600030101010101" pitchFamily="2" charset="-122"/>
                <a:cs typeface="Times New Roman" panose="02020603050405020304" pitchFamily="18" charset="0"/>
              </a:rPr>
              <a:t>and </a:t>
            </a:r>
            <a:r>
              <a:rPr lang="en-US" sz="4000" dirty="0">
                <a:latin typeface="Calibri" panose="020F0502020204030204" pitchFamily="34" charset="0"/>
                <a:ea typeface="SimSun" panose="02010600030101010101" pitchFamily="2" charset="-122"/>
                <a:cs typeface="Times New Roman" panose="02020603050405020304" pitchFamily="18" charset="0"/>
              </a:rPr>
              <a:t>is used for different </a:t>
            </a:r>
            <a:r>
              <a:rPr lang="en-US" sz="4000" dirty="0" smtClean="0">
                <a:latin typeface="Calibri" panose="020F0502020204030204" pitchFamily="34" charset="0"/>
                <a:ea typeface="SimSun" panose="02010600030101010101" pitchFamily="2" charset="-122"/>
                <a:cs typeface="Times New Roman" panose="02020603050405020304" pitchFamily="18" charset="0"/>
              </a:rPr>
              <a:t>purposes</a:t>
            </a:r>
          </a:p>
          <a:p>
            <a:pPr marL="571500" indent="-571500" algn="just">
              <a:lnSpc>
                <a:spcPct val="115000"/>
              </a:lnSpc>
              <a:spcAft>
                <a:spcPts val="1000"/>
              </a:spcAft>
              <a:buFont typeface="Wingdings" panose="05000000000000000000" pitchFamily="2" charset="2"/>
              <a:buChar char="v"/>
            </a:pPr>
            <a:r>
              <a:rPr lang="en-US" sz="4000" dirty="0" smtClean="0">
                <a:latin typeface="Calibri" panose="020F0502020204030204" pitchFamily="34" charset="0"/>
                <a:ea typeface="SimSun" panose="02010600030101010101" pitchFamily="2" charset="-122"/>
                <a:cs typeface="Times New Roman" panose="02020603050405020304" pitchFamily="18" charset="0"/>
              </a:rPr>
              <a:t> </a:t>
            </a:r>
            <a:r>
              <a:rPr lang="en-US" sz="4000" dirty="0">
                <a:latin typeface="Calibri" panose="020F0502020204030204" pitchFamily="34" charset="0"/>
                <a:ea typeface="SimSun" panose="02010600030101010101" pitchFamily="2" charset="-122"/>
                <a:cs typeface="Times New Roman" panose="02020603050405020304" pitchFamily="18" charset="0"/>
              </a:rPr>
              <a:t>agriculture</a:t>
            </a:r>
            <a:r>
              <a:rPr lang="en-US" sz="4000" dirty="0" smtClean="0">
                <a:latin typeface="Calibri" panose="020F0502020204030204" pitchFamily="34" charset="0"/>
                <a:ea typeface="SimSun" panose="02010600030101010101" pitchFamily="2" charset="-122"/>
                <a:cs typeface="Times New Roman" panose="02020603050405020304" pitchFamily="18" charset="0"/>
              </a:rPr>
              <a:t>,</a:t>
            </a:r>
          </a:p>
          <a:p>
            <a:pPr marL="571500" indent="-571500" algn="just">
              <a:lnSpc>
                <a:spcPct val="115000"/>
              </a:lnSpc>
              <a:spcAft>
                <a:spcPts val="1000"/>
              </a:spcAft>
              <a:buFont typeface="Wingdings" panose="05000000000000000000" pitchFamily="2" charset="2"/>
              <a:buChar char="v"/>
            </a:pPr>
            <a:r>
              <a:rPr lang="en-US" sz="4000" dirty="0" smtClean="0">
                <a:latin typeface="Calibri" panose="020F0502020204030204" pitchFamily="34" charset="0"/>
                <a:ea typeface="SimSun" panose="02010600030101010101" pitchFamily="2" charset="-122"/>
                <a:cs typeface="Times New Roman" panose="02020603050405020304" pitchFamily="18" charset="0"/>
              </a:rPr>
              <a:t> </a:t>
            </a:r>
            <a:r>
              <a:rPr lang="en-US" sz="4000" dirty="0">
                <a:latin typeface="Calibri" panose="020F0502020204030204" pitchFamily="34" charset="0"/>
                <a:ea typeface="SimSun" panose="02010600030101010101" pitchFamily="2" charset="-122"/>
                <a:cs typeface="Times New Roman" panose="02020603050405020304" pitchFamily="18" charset="0"/>
              </a:rPr>
              <a:t>forestry, </a:t>
            </a:r>
            <a:endParaRPr lang="en-US" sz="4000" dirty="0" smtClean="0">
              <a:latin typeface="Calibri" panose="020F0502020204030204" pitchFamily="34" charset="0"/>
              <a:ea typeface="SimSun" panose="02010600030101010101" pitchFamily="2" charset="-122"/>
              <a:cs typeface="Times New Roman" panose="02020603050405020304" pitchFamily="18" charset="0"/>
            </a:endParaRPr>
          </a:p>
          <a:p>
            <a:pPr marL="571500" indent="-571500" algn="just">
              <a:lnSpc>
                <a:spcPct val="115000"/>
              </a:lnSpc>
              <a:spcAft>
                <a:spcPts val="1000"/>
              </a:spcAft>
              <a:buFont typeface="Wingdings" panose="05000000000000000000" pitchFamily="2" charset="2"/>
              <a:buChar char="v"/>
            </a:pPr>
            <a:r>
              <a:rPr lang="en-US" sz="4000" dirty="0" smtClean="0">
                <a:latin typeface="Calibri" panose="020F0502020204030204" pitchFamily="34" charset="0"/>
                <a:ea typeface="SimSun" panose="02010600030101010101" pitchFamily="2" charset="-122"/>
                <a:cs typeface="Times New Roman" panose="02020603050405020304" pitchFamily="18" charset="0"/>
              </a:rPr>
              <a:t>mining </a:t>
            </a:r>
          </a:p>
          <a:p>
            <a:pPr marL="571500" indent="-571500" algn="just">
              <a:lnSpc>
                <a:spcPct val="115000"/>
              </a:lnSpc>
              <a:spcAft>
                <a:spcPts val="1000"/>
              </a:spcAft>
              <a:buFont typeface="Wingdings" panose="05000000000000000000" pitchFamily="2" charset="2"/>
              <a:buChar char="v"/>
            </a:pPr>
            <a:r>
              <a:rPr lang="en-US" sz="4000" dirty="0" smtClean="0">
                <a:latin typeface="Calibri" panose="020F0502020204030204" pitchFamily="34" charset="0"/>
                <a:ea typeface="SimSun" panose="02010600030101010101" pitchFamily="2" charset="-122"/>
                <a:cs typeface="Times New Roman" panose="02020603050405020304" pitchFamily="18" charset="0"/>
              </a:rPr>
              <a:t>building </a:t>
            </a:r>
            <a:r>
              <a:rPr lang="en-US" sz="4000" dirty="0">
                <a:latin typeface="Calibri" panose="020F0502020204030204" pitchFamily="34" charset="0"/>
                <a:ea typeface="SimSun" panose="02010600030101010101" pitchFamily="2" charset="-122"/>
                <a:cs typeface="Times New Roman" panose="02020603050405020304" pitchFamily="18" charset="0"/>
              </a:rPr>
              <a:t>houses, roads and </a:t>
            </a:r>
            <a:endParaRPr lang="en-US" sz="4000" dirty="0" smtClean="0">
              <a:latin typeface="Calibri" panose="020F0502020204030204" pitchFamily="34" charset="0"/>
              <a:ea typeface="SimSun" panose="02010600030101010101" pitchFamily="2" charset="-122"/>
              <a:cs typeface="Times New Roman" panose="02020603050405020304" pitchFamily="18" charset="0"/>
            </a:endParaRPr>
          </a:p>
          <a:p>
            <a:pPr marL="571500" indent="-571500" algn="just">
              <a:lnSpc>
                <a:spcPct val="115000"/>
              </a:lnSpc>
              <a:spcAft>
                <a:spcPts val="1000"/>
              </a:spcAft>
              <a:buFont typeface="Wingdings" panose="05000000000000000000" pitchFamily="2" charset="2"/>
              <a:buChar char="v"/>
            </a:pPr>
            <a:r>
              <a:rPr lang="en-US" sz="4000" dirty="0" smtClean="0">
                <a:latin typeface="Calibri" panose="020F0502020204030204" pitchFamily="34" charset="0"/>
                <a:ea typeface="SimSun" panose="02010600030101010101" pitchFamily="2" charset="-122"/>
                <a:cs typeface="Times New Roman" panose="02020603050405020304" pitchFamily="18" charset="0"/>
              </a:rPr>
              <a:t>setting </a:t>
            </a:r>
            <a:r>
              <a:rPr lang="en-US" sz="4000" dirty="0">
                <a:latin typeface="Calibri" panose="020F0502020204030204" pitchFamily="34" charset="0"/>
                <a:ea typeface="SimSun" panose="02010600030101010101" pitchFamily="2" charset="-122"/>
                <a:cs typeface="Times New Roman" panose="02020603050405020304" pitchFamily="18" charset="0"/>
              </a:rPr>
              <a:t>up of industry. </a:t>
            </a:r>
            <a:endParaRPr lang="en-IN" sz="4000" dirty="0">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18953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6858000"/>
          </a:xfrm>
          <a:prstGeom prst="rect">
            <a:avLst/>
          </a:prstGeom>
        </p:spPr>
      </p:pic>
    </p:spTree>
    <p:extLst>
      <p:ext uri="{BB962C8B-B14F-4D97-AF65-F5344CB8AC3E}">
        <p14:creationId xmlns:p14="http://schemas.microsoft.com/office/powerpoint/2010/main" val="280671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0917" y="1252021"/>
            <a:ext cx="9746428" cy="3746667"/>
          </a:xfrm>
          <a:prstGeom prst="rect">
            <a:avLst/>
          </a:prstGeom>
        </p:spPr>
        <p:txBody>
          <a:bodyPr wrap="square">
            <a:spAutoFit/>
          </a:bodyPr>
          <a:lstStyle/>
          <a:p>
            <a:pPr lvl="0" algn="just">
              <a:lnSpc>
                <a:spcPct val="115000"/>
              </a:lnSpc>
              <a:spcAft>
                <a:spcPts val="1000"/>
              </a:spcAft>
            </a:pPr>
            <a:r>
              <a:rPr lang="en-US" sz="4800" dirty="0">
                <a:latin typeface="Calibri" panose="020F0502020204030204" pitchFamily="34" charset="0"/>
                <a:ea typeface="SimSun" panose="02010600030101010101" pitchFamily="2" charset="-122"/>
                <a:cs typeface="Times New Roman" panose="02020603050405020304" pitchFamily="18" charset="0"/>
              </a:rPr>
              <a:t>The use of Land is determined by two </a:t>
            </a:r>
            <a:r>
              <a:rPr lang="en-US" sz="4800" dirty="0" smtClean="0">
                <a:latin typeface="Calibri" panose="020F0502020204030204" pitchFamily="34" charset="0"/>
                <a:ea typeface="SimSun" panose="02010600030101010101" pitchFamily="2" charset="-122"/>
                <a:cs typeface="Times New Roman" panose="02020603050405020304" pitchFamily="18" charset="0"/>
              </a:rPr>
              <a:t>factors</a:t>
            </a:r>
          </a:p>
          <a:p>
            <a:pPr marL="742950" lvl="0" indent="-742950" algn="just">
              <a:lnSpc>
                <a:spcPct val="115000"/>
              </a:lnSpc>
              <a:spcAft>
                <a:spcPts val="1000"/>
              </a:spcAft>
              <a:buFont typeface="Wingdings" panose="05000000000000000000" pitchFamily="2" charset="2"/>
              <a:buChar char="v"/>
            </a:pPr>
            <a:r>
              <a:rPr lang="en-US" sz="4800" dirty="0" smtClean="0">
                <a:latin typeface="Calibri" panose="020F0502020204030204" pitchFamily="34" charset="0"/>
                <a:ea typeface="SimSun" panose="02010600030101010101" pitchFamily="2" charset="-122"/>
                <a:cs typeface="Times New Roman" panose="02020603050405020304" pitchFamily="18" charset="0"/>
              </a:rPr>
              <a:t>physical  factors</a:t>
            </a:r>
          </a:p>
          <a:p>
            <a:pPr marL="742950" lvl="0" indent="-742950" algn="just">
              <a:lnSpc>
                <a:spcPct val="115000"/>
              </a:lnSpc>
              <a:spcAft>
                <a:spcPts val="1000"/>
              </a:spcAft>
              <a:buFont typeface="Wingdings" panose="05000000000000000000" pitchFamily="2" charset="2"/>
              <a:buChar char="v"/>
            </a:pPr>
            <a:r>
              <a:rPr lang="en-US" sz="4800" dirty="0" smtClean="0">
                <a:latin typeface="Calibri" panose="020F0502020204030204" pitchFamily="34" charset="0"/>
                <a:ea typeface="SimSun" panose="02010600030101010101" pitchFamily="2" charset="-122"/>
                <a:cs typeface="Times New Roman" panose="02020603050405020304" pitchFamily="18" charset="0"/>
              </a:rPr>
              <a:t>human factors</a:t>
            </a:r>
            <a:endParaRPr lang="en-IN" sz="4800" dirty="0">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27005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2998" y="528081"/>
            <a:ext cx="6096000" cy="4498667"/>
          </a:xfrm>
          <a:prstGeom prst="rect">
            <a:avLst/>
          </a:prstGeom>
        </p:spPr>
        <p:txBody>
          <a:bodyPr>
            <a:spAutoFit/>
          </a:bodyPr>
          <a:lstStyle/>
          <a:p>
            <a:pPr lvl="0" algn="just">
              <a:lnSpc>
                <a:spcPct val="115000"/>
              </a:lnSpc>
              <a:spcAft>
                <a:spcPts val="1000"/>
              </a:spcAft>
            </a:pPr>
            <a:r>
              <a:rPr lang="en-US" sz="4400" dirty="0">
                <a:latin typeface="Calibri" panose="020F0502020204030204" pitchFamily="34" charset="0"/>
                <a:ea typeface="SimSun" panose="02010600030101010101" pitchFamily="2" charset="-122"/>
                <a:cs typeface="Times New Roman" panose="02020603050405020304" pitchFamily="18" charset="0"/>
              </a:rPr>
              <a:t>The physical factors are </a:t>
            </a:r>
            <a:endParaRPr lang="en-US" sz="4400" dirty="0" smtClean="0">
              <a:latin typeface="Calibri" panose="020F0502020204030204" pitchFamily="34" charset="0"/>
              <a:ea typeface="SimSun" panose="02010600030101010101" pitchFamily="2" charset="-122"/>
              <a:cs typeface="Times New Roman" panose="02020603050405020304" pitchFamily="18" charset="0"/>
            </a:endParaRPr>
          </a:p>
          <a:p>
            <a:pPr marL="571500" lvl="0" indent="-571500" algn="just">
              <a:lnSpc>
                <a:spcPct val="115000"/>
              </a:lnSpc>
              <a:spcAft>
                <a:spcPts val="1000"/>
              </a:spcAft>
              <a:buFont typeface="Wingdings" panose="05000000000000000000" pitchFamily="2" charset="2"/>
              <a:buChar char="v"/>
            </a:pPr>
            <a:r>
              <a:rPr lang="en-US" sz="4400" dirty="0" smtClean="0">
                <a:latin typeface="Calibri" panose="020F0502020204030204" pitchFamily="34" charset="0"/>
                <a:ea typeface="SimSun" panose="02010600030101010101" pitchFamily="2" charset="-122"/>
                <a:cs typeface="Times New Roman" panose="02020603050405020304" pitchFamily="18" charset="0"/>
              </a:rPr>
              <a:t>topography,</a:t>
            </a:r>
          </a:p>
          <a:p>
            <a:pPr marL="571500" lvl="0" indent="-571500" algn="just">
              <a:lnSpc>
                <a:spcPct val="115000"/>
              </a:lnSpc>
              <a:spcAft>
                <a:spcPts val="1000"/>
              </a:spcAft>
              <a:buFont typeface="Wingdings" panose="05000000000000000000" pitchFamily="2" charset="2"/>
              <a:buChar char="v"/>
            </a:pPr>
            <a:r>
              <a:rPr lang="en-US" sz="4400" dirty="0" smtClean="0">
                <a:latin typeface="Calibri" panose="020F0502020204030204" pitchFamily="34" charset="0"/>
                <a:ea typeface="SimSun" panose="02010600030101010101" pitchFamily="2" charset="-122"/>
                <a:cs typeface="Times New Roman" panose="02020603050405020304" pitchFamily="18" charset="0"/>
              </a:rPr>
              <a:t> </a:t>
            </a:r>
            <a:r>
              <a:rPr lang="en-US" sz="4400" dirty="0">
                <a:latin typeface="Calibri" panose="020F0502020204030204" pitchFamily="34" charset="0"/>
                <a:ea typeface="SimSun" panose="02010600030101010101" pitchFamily="2" charset="-122"/>
                <a:cs typeface="Times New Roman" panose="02020603050405020304" pitchFamily="18" charset="0"/>
              </a:rPr>
              <a:t>climate</a:t>
            </a:r>
            <a:r>
              <a:rPr lang="en-US" sz="4400" dirty="0" smtClean="0">
                <a:latin typeface="Calibri" panose="020F0502020204030204" pitchFamily="34" charset="0"/>
                <a:ea typeface="SimSun" panose="02010600030101010101" pitchFamily="2" charset="-122"/>
                <a:cs typeface="Times New Roman" panose="02020603050405020304" pitchFamily="18" charset="0"/>
              </a:rPr>
              <a:t>,</a:t>
            </a:r>
          </a:p>
          <a:p>
            <a:pPr marL="571500" lvl="0" indent="-571500" algn="just">
              <a:lnSpc>
                <a:spcPct val="115000"/>
              </a:lnSpc>
              <a:spcAft>
                <a:spcPts val="1000"/>
              </a:spcAft>
              <a:buFont typeface="Wingdings" panose="05000000000000000000" pitchFamily="2" charset="2"/>
              <a:buChar char="v"/>
            </a:pPr>
            <a:r>
              <a:rPr lang="en-US" sz="4400" dirty="0" smtClean="0">
                <a:latin typeface="Calibri" panose="020F0502020204030204" pitchFamily="34" charset="0"/>
                <a:ea typeface="SimSun" panose="02010600030101010101" pitchFamily="2" charset="-122"/>
                <a:cs typeface="Times New Roman" panose="02020603050405020304" pitchFamily="18" charset="0"/>
              </a:rPr>
              <a:t> </a:t>
            </a:r>
            <a:r>
              <a:rPr lang="en-US" sz="4400" dirty="0">
                <a:latin typeface="Calibri" panose="020F0502020204030204" pitchFamily="34" charset="0"/>
                <a:ea typeface="SimSun" panose="02010600030101010101" pitchFamily="2" charset="-122"/>
                <a:cs typeface="Times New Roman" panose="02020603050405020304" pitchFamily="18" charset="0"/>
              </a:rPr>
              <a:t>minerals</a:t>
            </a:r>
            <a:r>
              <a:rPr lang="en-US" sz="4400" dirty="0" smtClean="0">
                <a:latin typeface="Calibri" panose="020F0502020204030204" pitchFamily="34" charset="0"/>
                <a:ea typeface="SimSun" panose="02010600030101010101" pitchFamily="2" charset="-122"/>
                <a:cs typeface="Times New Roman" panose="02020603050405020304" pitchFamily="18" charset="0"/>
              </a:rPr>
              <a:t>,</a:t>
            </a:r>
          </a:p>
          <a:p>
            <a:pPr marL="571500" lvl="0" indent="-571500" algn="just">
              <a:lnSpc>
                <a:spcPct val="115000"/>
              </a:lnSpc>
              <a:spcAft>
                <a:spcPts val="1000"/>
              </a:spcAft>
              <a:buFont typeface="Wingdings" panose="05000000000000000000" pitchFamily="2" charset="2"/>
              <a:buChar char="v"/>
            </a:pPr>
            <a:r>
              <a:rPr lang="en-US" sz="4400" dirty="0" smtClean="0">
                <a:latin typeface="Calibri" panose="020F0502020204030204" pitchFamily="34" charset="0"/>
                <a:ea typeface="SimSun" panose="02010600030101010101" pitchFamily="2" charset="-122"/>
                <a:cs typeface="Times New Roman" panose="02020603050405020304" pitchFamily="18" charset="0"/>
              </a:rPr>
              <a:t> </a:t>
            </a:r>
            <a:r>
              <a:rPr lang="en-US" sz="4400" dirty="0">
                <a:latin typeface="Calibri" panose="020F0502020204030204" pitchFamily="34" charset="0"/>
                <a:ea typeface="SimSun" panose="02010600030101010101" pitchFamily="2" charset="-122"/>
                <a:cs typeface="Times New Roman" panose="02020603050405020304" pitchFamily="18" charset="0"/>
              </a:rPr>
              <a:t>availability of water. </a:t>
            </a:r>
          </a:p>
        </p:txBody>
      </p:sp>
    </p:spTree>
    <p:extLst>
      <p:ext uri="{BB962C8B-B14F-4D97-AF65-F5344CB8AC3E}">
        <p14:creationId xmlns:p14="http://schemas.microsoft.com/office/powerpoint/2010/main" val="1148507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1789" y="1900398"/>
            <a:ext cx="6096000" cy="2897203"/>
          </a:xfrm>
          <a:prstGeom prst="rect">
            <a:avLst/>
          </a:prstGeom>
        </p:spPr>
        <p:txBody>
          <a:bodyPr>
            <a:spAutoFit/>
          </a:bodyPr>
          <a:lstStyle/>
          <a:p>
            <a:pPr lvl="0" algn="just">
              <a:lnSpc>
                <a:spcPct val="115000"/>
              </a:lnSpc>
              <a:spcAft>
                <a:spcPts val="1000"/>
              </a:spcAft>
            </a:pPr>
            <a:r>
              <a:rPr lang="en-US" sz="4800" dirty="0" smtClean="0">
                <a:latin typeface="Calibri" panose="020F0502020204030204" pitchFamily="34" charset="0"/>
                <a:ea typeface="SimSun" panose="02010600030101010101" pitchFamily="2" charset="-122"/>
                <a:cs typeface="Times New Roman" panose="02020603050405020304" pitchFamily="18" charset="0"/>
              </a:rPr>
              <a:t>Human factors are </a:t>
            </a:r>
          </a:p>
          <a:p>
            <a:pPr marL="571500" lvl="0" indent="-571500" algn="just">
              <a:lnSpc>
                <a:spcPct val="115000"/>
              </a:lnSpc>
              <a:spcAft>
                <a:spcPts val="1000"/>
              </a:spcAft>
              <a:buFont typeface="Wingdings" panose="05000000000000000000" pitchFamily="2" charset="2"/>
              <a:buChar char="v"/>
            </a:pPr>
            <a:r>
              <a:rPr lang="en-US" sz="4800" dirty="0" smtClean="0">
                <a:latin typeface="Calibri" panose="020F0502020204030204" pitchFamily="34" charset="0"/>
                <a:ea typeface="SimSun" panose="02010600030101010101" pitchFamily="2" charset="-122"/>
                <a:cs typeface="Times New Roman" panose="02020603050405020304" pitchFamily="18" charset="0"/>
              </a:rPr>
              <a:t>population</a:t>
            </a:r>
          </a:p>
          <a:p>
            <a:pPr marL="571500" lvl="0" indent="-571500" algn="just">
              <a:lnSpc>
                <a:spcPct val="115000"/>
              </a:lnSpc>
              <a:spcAft>
                <a:spcPts val="1000"/>
              </a:spcAft>
              <a:buFont typeface="Wingdings" panose="05000000000000000000" pitchFamily="2" charset="2"/>
              <a:buChar char="v"/>
            </a:pPr>
            <a:r>
              <a:rPr lang="en-US" sz="4800" dirty="0" smtClean="0">
                <a:latin typeface="Calibri" panose="020F0502020204030204" pitchFamily="34" charset="0"/>
                <a:ea typeface="SimSun" panose="02010600030101010101" pitchFamily="2" charset="-122"/>
                <a:cs typeface="Times New Roman" panose="02020603050405020304" pitchFamily="18" charset="0"/>
              </a:rPr>
              <a:t> technology</a:t>
            </a:r>
            <a:endParaRPr lang="en-IN" sz="4800" dirty="0">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2314337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Override1.xml><?xml version="1.0" encoding="utf-8"?>
<a:themeOverride xmlns:a="http://schemas.openxmlformats.org/drawingml/2006/main">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themeOverride>
</file>

<file path=docProps/app.xml><?xml version="1.0" encoding="utf-8"?>
<Properties xmlns="http://schemas.openxmlformats.org/officeDocument/2006/extended-properties" xmlns:vt="http://schemas.openxmlformats.org/officeDocument/2006/docPropsVTypes">
  <Template/>
  <TotalTime>187</TotalTime>
  <Words>284</Words>
  <Application>Microsoft Office PowerPoint</Application>
  <PresentationFormat>Widescreen</PresentationFormat>
  <Paragraphs>48</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SimSun</vt:lpstr>
      <vt:lpstr>Calibri</vt:lpstr>
      <vt:lpstr>Century Gothic</vt:lpstr>
      <vt:lpstr>Times New Roman</vt:lpstr>
      <vt:lpstr>Wingdings</vt:lpstr>
      <vt:lpstr>Wingdings 3</vt:lpstr>
      <vt:lpstr>Slice</vt:lpstr>
      <vt:lpstr>GEOGRAPHY   LESSON 2   LAND, SOIL, WATER, NATURAL VEGETATION AND WILD LIFE RESOURCES MODULE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8   SOCIAL SCIENCE   GEOGRAPHY   LESSON 2   LAND, SOIL, WATER, NATURAL VEGETATION AND WILD LIFE RESOURCES</dc:title>
  <dc:creator>Windows User</dc:creator>
  <cp:lastModifiedBy>Windows User</cp:lastModifiedBy>
  <cp:revision>16</cp:revision>
  <dcterms:created xsi:type="dcterms:W3CDTF">2020-04-15T15:17:51Z</dcterms:created>
  <dcterms:modified xsi:type="dcterms:W3CDTF">2020-04-17T07:55:59Z</dcterms:modified>
</cp:coreProperties>
</file>